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6"/>
  </p:notesMasterIdLst>
  <p:sldIdLst>
    <p:sldId id="256" r:id="rId3"/>
    <p:sldId id="271" r:id="rId4"/>
    <p:sldId id="259" r:id="rId5"/>
    <p:sldId id="261" r:id="rId6"/>
    <p:sldId id="262" r:id="rId7"/>
    <p:sldId id="264" r:id="rId8"/>
    <p:sldId id="265" r:id="rId9"/>
    <p:sldId id="266" r:id="rId10"/>
    <p:sldId id="274" r:id="rId11"/>
    <p:sldId id="275" r:id="rId12"/>
    <p:sldId id="273" r:id="rId13"/>
    <p:sldId id="269" r:id="rId14"/>
    <p:sldId id="270" r:id="rId1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48" d="100"/>
          <a:sy n="48" d="100"/>
        </p:scale>
        <p:origin x="-93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938178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ndlestick_glow55.jpg"/>
          <p:cNvPicPr/>
          <p:nvPr/>
        </p:nvPicPr>
        <p:blipFill>
          <a:blip r:embed="rId2">
            <a:extLst/>
          </a:blip>
          <a:srcRect l="8045" t="6021" r="4807"/>
          <a:stretch>
            <a:fillRect/>
          </a:stretch>
        </p:blipFill>
        <p:spPr>
          <a:xfrm>
            <a:off x="0" y="431800"/>
            <a:ext cx="13004697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9"/>
          <p:cNvGrpSpPr/>
          <p:nvPr/>
        </p:nvGrpSpPr>
        <p:grpSpPr>
          <a:xfrm>
            <a:off x="-3" y="-203200"/>
            <a:ext cx="13004803" cy="939800"/>
            <a:chOff x="0" y="0"/>
            <a:chExt cx="13004801" cy="939799"/>
          </a:xfrm>
        </p:grpSpPr>
        <p:sp>
          <p:nvSpPr>
            <p:cNvPr id="6" name="Shape 6"/>
            <p:cNvSpPr/>
            <p:nvPr/>
          </p:nvSpPr>
          <p:spPr>
            <a:xfrm>
              <a:off x="0" y="114300"/>
              <a:ext cx="13004802" cy="711201"/>
            </a:xfrm>
            <a:prstGeom prst="rect">
              <a:avLst/>
            </a:prstGeom>
            <a:solidFill>
              <a:srgbClr val="02020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5730594" y="114300"/>
              <a:ext cx="7274207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defRPr sz="29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0" dirty="0">
                  <a:solidFill>
                    <a:srgbClr val="A6AAA9"/>
                  </a:solidFill>
                </a:rPr>
                <a:t>Vision to Strengthen the Saints</a:t>
              </a: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5897679" cy="939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defRPr sz="37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700" dirty="0">
                  <a:solidFill>
                    <a:srgbClr val="A6AAA9"/>
                  </a:solidFill>
                </a:rPr>
                <a:t>Book of Revelation: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33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1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275205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andlestick_glow55.jpg"/>
          <p:cNvPicPr/>
          <p:nvPr/>
        </p:nvPicPr>
        <p:blipFill>
          <a:blip r:embed="rId2">
            <a:extLst/>
          </a:blip>
          <a:srcRect l="8045" t="6021" r="4807"/>
          <a:stretch>
            <a:fillRect/>
          </a:stretch>
        </p:blipFill>
        <p:spPr>
          <a:xfrm>
            <a:off x="0" y="0"/>
            <a:ext cx="13004697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15"/>
          <p:cNvGrpSpPr/>
          <p:nvPr/>
        </p:nvGrpSpPr>
        <p:grpSpPr>
          <a:xfrm>
            <a:off x="0" y="9017000"/>
            <a:ext cx="13004802" cy="939800"/>
            <a:chOff x="0" y="0"/>
            <a:chExt cx="13004801" cy="939799"/>
          </a:xfrm>
        </p:grpSpPr>
        <p:sp>
          <p:nvSpPr>
            <p:cNvPr id="12" name="Shape 12"/>
            <p:cNvSpPr/>
            <p:nvPr/>
          </p:nvSpPr>
          <p:spPr>
            <a:xfrm>
              <a:off x="0" y="114300"/>
              <a:ext cx="13004802" cy="711201"/>
            </a:xfrm>
            <a:prstGeom prst="rect">
              <a:avLst/>
            </a:prstGeom>
            <a:solidFill>
              <a:srgbClr val="02020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5730594" y="114300"/>
              <a:ext cx="7274207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defRPr sz="29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900">
                  <a:solidFill>
                    <a:srgbClr val="A6AAA9"/>
                  </a:solidFill>
                </a:rPr>
                <a:t>Vision to Strengthen the Saints</a:t>
              </a: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5897679" cy="939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defRPr sz="3700">
                  <a:solidFill>
                    <a:srgbClr val="A6AAA9"/>
                  </a:solidFill>
                  <a:latin typeface="Copperplate Gothic Bold"/>
                  <a:ea typeface="Copperplate Gothic Bold"/>
                  <a:cs typeface="Copperplate Gothic Bold"/>
                  <a:sym typeface="Copperplate Gothic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700">
                  <a:solidFill>
                    <a:srgbClr val="A6AAA9"/>
                  </a:solidFill>
                </a:rPr>
                <a:t>Book of Revelation: 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7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1" y="0"/>
            <a:ext cx="1420616" cy="9753600"/>
          </a:xfrm>
          <a:prstGeom prst="rect">
            <a:avLst/>
          </a:prstGeom>
          <a:gradFill>
            <a:gsLst>
              <a:gs pos="0">
                <a:srgbClr val="0F6CBE"/>
              </a:gs>
              <a:gs pos="100000">
                <a:srgbClr val="012248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Candlestick_glowSmall.png"/>
          <p:cNvPicPr/>
          <p:nvPr/>
        </p:nvPicPr>
        <p:blipFill>
          <a:blip r:embed="rId2">
            <a:extLst/>
          </a:blip>
          <a:srcRect l="8450" t="5688" r="2514" b="5688"/>
          <a:stretch>
            <a:fillRect/>
          </a:stretch>
        </p:blipFill>
        <p:spPr>
          <a:xfrm>
            <a:off x="0" y="-149"/>
            <a:ext cx="1420433" cy="98262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0" y="1149151"/>
            <a:ext cx="1420614" cy="721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/>
          </a:bodyPr>
          <a:lstStyle>
            <a:lvl1pPr>
              <a:defRPr sz="24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Book of Revelation</a:t>
            </a:r>
          </a:p>
        </p:txBody>
      </p:sp>
      <p:sp>
        <p:nvSpPr>
          <p:cNvPr id="32" name="Shape 32"/>
          <p:cNvSpPr/>
          <p:nvPr/>
        </p:nvSpPr>
        <p:spPr>
          <a:xfrm>
            <a:off x="-1" y="8629451"/>
            <a:ext cx="1420615" cy="89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Scene 2</a:t>
            </a:r>
          </a:p>
        </p:txBody>
      </p:sp>
      <p:sp>
        <p:nvSpPr>
          <p:cNvPr id="33" name="Shape 33"/>
          <p:cNvSpPr/>
          <p:nvPr/>
        </p:nvSpPr>
        <p:spPr>
          <a:xfrm>
            <a:off x="0" y="1834091"/>
            <a:ext cx="1420614" cy="72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2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6:1-8:1</a:t>
            </a:r>
          </a:p>
        </p:txBody>
      </p:sp>
      <p:sp>
        <p:nvSpPr>
          <p:cNvPr id="34" name="Shape 34"/>
          <p:cNvSpPr/>
          <p:nvPr/>
        </p:nvSpPr>
        <p:spPr>
          <a:xfrm>
            <a:off x="0" y="2864071"/>
            <a:ext cx="1420615" cy="152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24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The Sufferings of the Church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420613" y="127000"/>
            <a:ext cx="11584187" cy="890836"/>
          </a:xfrm>
          <a:prstGeom prst="rect">
            <a:avLst/>
          </a:prstGeom>
        </p:spPr>
        <p:txBody>
          <a:bodyPr/>
          <a:lstStyle>
            <a:lvl1pPr algn="ctr">
              <a:defRPr sz="56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99" y="3030538"/>
            <a:ext cx="10404475" cy="20907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7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3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799" y="6267450"/>
            <a:ext cx="10379075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799" y="4133850"/>
            <a:ext cx="103790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2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381000"/>
            <a:ext cx="10652125" cy="1625600"/>
          </a:xfrm>
        </p:spPr>
        <p:txBody>
          <a:bodyPr>
            <a:normAutofit/>
          </a:bodyPr>
          <a:lstStyle>
            <a:lvl1pPr>
              <a:defRPr sz="4800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182813"/>
            <a:ext cx="4770438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5600" y="3092450"/>
            <a:ext cx="4770438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35800" y="2209800"/>
            <a:ext cx="5307012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35800" y="3124200"/>
            <a:ext cx="5307012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459-314D-4B04-9CB3-49FC8EAB884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40621" y="147781"/>
            <a:ext cx="11426281" cy="8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700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37590" y="2726188"/>
            <a:ext cx="11099801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 dirty="0"/>
              <a:t>Body Level One</a:t>
            </a:r>
          </a:p>
          <a:p>
            <a:pPr lvl="1">
              <a:defRPr sz="1800"/>
            </a:pPr>
            <a:r>
              <a:rPr sz="3600" dirty="0"/>
              <a:t>Body Level Two</a:t>
            </a:r>
          </a:p>
          <a:p>
            <a:pPr lvl="2">
              <a:defRPr sz="1800"/>
            </a:pPr>
            <a:r>
              <a:rPr sz="3600" dirty="0"/>
              <a:t>Body Level Three</a:t>
            </a:r>
          </a:p>
          <a:p>
            <a:pPr lvl="3">
              <a:defRPr sz="1800"/>
            </a:pPr>
            <a:r>
              <a:rPr sz="3600" dirty="0"/>
              <a:t>Body Level Four</a:t>
            </a:r>
          </a:p>
          <a:p>
            <a:pPr lvl="4">
              <a:defRPr sz="1800"/>
            </a:pPr>
            <a:r>
              <a:rPr sz="3600"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med"/>
  <p:timing>
    <p:tnLst>
      <p:par>
        <p:cTn id="1" dur="indefinite" restart="never" nodeType="tmRoot"/>
      </p:par>
    </p:tnLst>
  </p:timing>
  <p:txStyles>
    <p:titleStyle>
      <a:lvl1pPr defTabSz="584200">
        <a:defRPr sz="5700">
          <a:latin typeface="Gill Sans"/>
          <a:ea typeface="Gill Sans"/>
          <a:cs typeface="Gill Sans"/>
          <a:sym typeface="Gill Sans"/>
        </a:defRPr>
      </a:lvl1pPr>
      <a:lvl2pPr indent="228600" defTabSz="584200">
        <a:defRPr sz="5700">
          <a:latin typeface="Gill Sans"/>
          <a:ea typeface="Gill Sans"/>
          <a:cs typeface="Gill Sans"/>
          <a:sym typeface="Gill Sans"/>
        </a:defRPr>
      </a:lvl2pPr>
      <a:lvl3pPr indent="457200" defTabSz="584200">
        <a:defRPr sz="5700">
          <a:latin typeface="Gill Sans"/>
          <a:ea typeface="Gill Sans"/>
          <a:cs typeface="Gill Sans"/>
          <a:sym typeface="Gill Sans"/>
        </a:defRPr>
      </a:lvl3pPr>
      <a:lvl4pPr indent="685800" defTabSz="584200">
        <a:defRPr sz="5700">
          <a:latin typeface="Gill Sans"/>
          <a:ea typeface="Gill Sans"/>
          <a:cs typeface="Gill Sans"/>
          <a:sym typeface="Gill Sans"/>
        </a:defRPr>
      </a:lvl4pPr>
      <a:lvl5pPr indent="914400" defTabSz="584200">
        <a:defRPr sz="5700">
          <a:latin typeface="Gill Sans"/>
          <a:ea typeface="Gill Sans"/>
          <a:cs typeface="Gill Sans"/>
          <a:sym typeface="Gill Sans"/>
        </a:defRPr>
      </a:lvl5pPr>
      <a:lvl6pPr indent="1143000" defTabSz="584200">
        <a:defRPr sz="5700">
          <a:latin typeface="Gill Sans"/>
          <a:ea typeface="Gill Sans"/>
          <a:cs typeface="Gill Sans"/>
          <a:sym typeface="Gill Sans"/>
        </a:defRPr>
      </a:lvl6pPr>
      <a:lvl7pPr indent="1371600" defTabSz="584200">
        <a:defRPr sz="5700">
          <a:latin typeface="Gill Sans"/>
          <a:ea typeface="Gill Sans"/>
          <a:cs typeface="Gill Sans"/>
          <a:sym typeface="Gill Sans"/>
        </a:defRPr>
      </a:lvl7pPr>
      <a:lvl8pPr indent="1600200" defTabSz="584200">
        <a:defRPr sz="5700">
          <a:latin typeface="Gill Sans"/>
          <a:ea typeface="Gill Sans"/>
          <a:cs typeface="Gill Sans"/>
          <a:sym typeface="Gill Sans"/>
        </a:defRPr>
      </a:lvl8pPr>
      <a:lvl9pPr indent="1828800" defTabSz="584200">
        <a:defRPr sz="5700">
          <a:latin typeface="Gill Sans"/>
          <a:ea typeface="Gill Sans"/>
          <a:cs typeface="Gill Sans"/>
          <a:sym typeface="Gill Sans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1799" y="390525"/>
            <a:ext cx="10652125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800" y="2286000"/>
            <a:ext cx="10667999" cy="642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5600" y="9040813"/>
            <a:ext cx="2058988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5459-314D-4B04-9CB3-49FC8EAB884C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E142-FFDC-4457-B5AD-4DD493B0F7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20"/>
          <p:cNvSpPr/>
          <p:nvPr userDrawn="1"/>
        </p:nvSpPr>
        <p:spPr>
          <a:xfrm>
            <a:off x="4064" y="0"/>
            <a:ext cx="1420616" cy="9753600"/>
          </a:xfrm>
          <a:prstGeom prst="rect">
            <a:avLst/>
          </a:prstGeom>
          <a:gradFill>
            <a:gsLst>
              <a:gs pos="0">
                <a:srgbClr val="0F6CBE"/>
              </a:gs>
              <a:gs pos="100000">
                <a:srgbClr val="012248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Candlestick_glowSmall.png"/>
          <p:cNvPicPr/>
          <p:nvPr userDrawn="1"/>
        </p:nvPicPr>
        <p:blipFill>
          <a:blip r:embed="rId14">
            <a:extLst/>
          </a:blip>
          <a:srcRect l="8450" t="5688" r="2514" b="5688"/>
          <a:stretch>
            <a:fillRect/>
          </a:stretch>
        </p:blipFill>
        <p:spPr>
          <a:xfrm>
            <a:off x="0" y="-149"/>
            <a:ext cx="1420433" cy="98262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22"/>
          <p:cNvSpPr/>
          <p:nvPr userDrawn="1"/>
        </p:nvSpPr>
        <p:spPr>
          <a:xfrm>
            <a:off x="0" y="1149151"/>
            <a:ext cx="1420614" cy="721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/>
          </a:bodyPr>
          <a:lstStyle>
            <a:lvl1pPr>
              <a:defRPr sz="24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Book of Revelation</a:t>
            </a:r>
          </a:p>
        </p:txBody>
      </p:sp>
      <p:sp>
        <p:nvSpPr>
          <p:cNvPr id="11" name="Shape 24"/>
          <p:cNvSpPr/>
          <p:nvPr userDrawn="1"/>
        </p:nvSpPr>
        <p:spPr>
          <a:xfrm>
            <a:off x="4066" y="3352800"/>
            <a:ext cx="1420614" cy="72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2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b="1" dirty="0" smtClean="0">
                <a:solidFill>
                  <a:srgbClr val="FFFFFF"/>
                </a:solidFill>
              </a:rPr>
              <a:t>Rev</a:t>
            </a:r>
            <a:r>
              <a:rPr lang="en-US" sz="2200" b="1" baseline="0" dirty="0" smtClean="0">
                <a:solidFill>
                  <a:srgbClr val="FFFFFF"/>
                </a:solidFill>
              </a:rPr>
              <a:t>.17-19:10</a:t>
            </a:r>
            <a:endParaRPr lang="en-US" sz="2200" b="1" dirty="0" smtClean="0">
              <a:solidFill>
                <a:srgbClr val="FFFFFF"/>
              </a:solidFill>
            </a:endParaRPr>
          </a:p>
        </p:txBody>
      </p:sp>
      <p:sp>
        <p:nvSpPr>
          <p:cNvPr id="12" name="Shape 23"/>
          <p:cNvSpPr/>
          <p:nvPr userDrawn="1"/>
        </p:nvSpPr>
        <p:spPr>
          <a:xfrm>
            <a:off x="-1" y="8629451"/>
            <a:ext cx="1420615" cy="89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Scene </a:t>
            </a:r>
            <a:r>
              <a:rPr lang="en-US" sz="2800" dirty="0" smtClean="0">
                <a:solidFill>
                  <a:srgbClr val="FFFFFF"/>
                </a:solidFill>
              </a:rPr>
              <a:t>6</a:t>
            </a:r>
            <a:endParaRPr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8346417" y="9024282"/>
            <a:ext cx="443054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200">
                <a:solidFill>
                  <a:srgbClr val="DCDEE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DCDEE0"/>
                </a:solidFill>
              </a:rPr>
              <a:t>Jesse McLaughlin</a:t>
            </a:r>
            <a:endParaRPr sz="3200" dirty="0">
              <a:solidFill>
                <a:srgbClr val="DCDEE0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77799" y="9029699"/>
            <a:ext cx="76941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200">
                <a:solidFill>
                  <a:srgbClr val="DCDEE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OIF</a:t>
            </a:r>
          </a:p>
        </p:txBody>
      </p:sp>
      <p:sp>
        <p:nvSpPr>
          <p:cNvPr id="41" name="Shape 41"/>
          <p:cNvSpPr/>
          <p:nvPr/>
        </p:nvSpPr>
        <p:spPr>
          <a:xfrm>
            <a:off x="-1" y="7939616"/>
            <a:ext cx="1300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7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700" b="1" dirty="0">
                <a:solidFill>
                  <a:srgbClr val="FFFFFF"/>
                </a:solidFill>
              </a:rPr>
              <a:t>Scene </a:t>
            </a:r>
            <a:r>
              <a:rPr lang="en-US" sz="4700" b="1" dirty="0" smtClean="0">
                <a:solidFill>
                  <a:srgbClr val="FFFFFF"/>
                </a:solidFill>
              </a:rPr>
              <a:t>6</a:t>
            </a:r>
            <a:r>
              <a:rPr sz="4700" b="1" dirty="0" smtClean="0">
                <a:solidFill>
                  <a:srgbClr val="FFFFFF"/>
                </a:solidFill>
              </a:rPr>
              <a:t>: </a:t>
            </a:r>
            <a:r>
              <a:rPr lang="en-US" sz="4700" b="1" dirty="0" smtClean="0">
                <a:solidFill>
                  <a:srgbClr val="FFFFFF"/>
                </a:solidFill>
              </a:rPr>
              <a:t>Babylon the Great</a:t>
            </a:r>
            <a:endParaRPr sz="4700" b="1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-3" y="6629994"/>
            <a:ext cx="13004803" cy="187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8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500" dirty="0">
                <a:solidFill>
                  <a:srgbClr val="FFFFFF"/>
                </a:solidFill>
              </a:rPr>
              <a:t>Revelation </a:t>
            </a:r>
            <a:r>
              <a:rPr lang="en-US" sz="8500" dirty="0" smtClean="0">
                <a:solidFill>
                  <a:srgbClr val="FFFFFF"/>
                </a:solidFill>
              </a:rPr>
              <a:t>17-19:10</a:t>
            </a:r>
            <a:endParaRPr sz="8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Heaven’s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r>
              <a:rPr lang="en-US" dirty="0" smtClean="0"/>
              <a:t>Praise for God’s Judgement</a:t>
            </a:r>
          </a:p>
          <a:p>
            <a:pPr lvl="1"/>
            <a:r>
              <a:rPr lang="en-US" dirty="0" smtClean="0"/>
              <a:t>Great multitude</a:t>
            </a:r>
          </a:p>
          <a:p>
            <a:pPr lvl="1"/>
            <a:r>
              <a:rPr lang="en-US" dirty="0" smtClean="0"/>
              <a:t>Chorus of praise, </a:t>
            </a:r>
            <a:r>
              <a:rPr lang="en-US" i="1" dirty="0" smtClean="0"/>
              <a:t>“Salvation and glory and power belong to our God, for his judgements are true and just” </a:t>
            </a:r>
            <a:r>
              <a:rPr lang="en-US" dirty="0" smtClean="0"/>
              <a:t>(Rev. 19:1-2)</a:t>
            </a:r>
          </a:p>
          <a:p>
            <a:pPr lvl="1"/>
            <a:r>
              <a:rPr lang="en-US" dirty="0" smtClean="0"/>
              <a:t>24 elders and 4 living creatures</a:t>
            </a:r>
          </a:p>
          <a:p>
            <a:pPr lvl="1"/>
            <a:endParaRPr lang="en-US" dirty="0"/>
          </a:p>
          <a:p>
            <a:r>
              <a:rPr lang="en-US" dirty="0" smtClean="0"/>
              <a:t>The Marriage of the Lamb</a:t>
            </a:r>
          </a:p>
          <a:p>
            <a:pPr lvl="1"/>
            <a:r>
              <a:rPr lang="en-US" dirty="0" smtClean="0"/>
              <a:t>The Bride is ready after Babylon’s judgement is carried out</a:t>
            </a:r>
          </a:p>
          <a:p>
            <a:pPr lvl="1"/>
            <a:r>
              <a:rPr lang="en-US" dirty="0" smtClean="0"/>
              <a:t>The invitation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“And the angel said to me, ‘Write this: Blessed are those who are invited to the marriage supper of the Lamb.” </a:t>
            </a:r>
            <a:r>
              <a:rPr lang="en-US" dirty="0" smtClean="0"/>
              <a:t>(Rev. 19:9)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7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50"/>
          <p:cNvGraphicFramePr/>
          <p:nvPr>
            <p:extLst>
              <p:ext uri="{D42A27DB-BD31-4B8C-83A1-F6EECF244321}">
                <p14:modId xmlns:p14="http://schemas.microsoft.com/office/powerpoint/2010/main" val="3964466428"/>
              </p:ext>
            </p:extLst>
          </p:nvPr>
        </p:nvGraphicFramePr>
        <p:xfrm>
          <a:off x="0" y="589347"/>
          <a:ext cx="12827001" cy="951076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81254"/>
                <a:gridCol w="1626493"/>
                <a:gridCol w="1951618"/>
                <a:gridCol w="2166909"/>
                <a:gridCol w="2166909"/>
                <a:gridCol w="2166909"/>
                <a:gridCol w="2166909"/>
              </a:tblGrid>
              <a:tr h="780363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sym typeface="Helvetica"/>
                        </a:rPr>
                        <a:t>#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Scenes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7 Settings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Opening scene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Summary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Special focus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Key thought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1:19-3:22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Church in the World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dirty="0"/>
                        <a:t>Seven letters dictated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John turns to see who is speaking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Christ speaks to the 7 churches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7 commonalities with pointed differences.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Cure for lukewarmness?Readmit the excluded Christ! p.58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4:1-8:1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Suffering for Church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Seven seals opened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A door in heaven opens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God’s power (4-5); woes in history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Seals will not be opened until chapter. 6. p.66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Christ’s explanation of history makes it full of meaning. p.69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8:2-11:18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Warnings for World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Seven trumpets sounded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Angels with trumpets appear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#1-4 prove God’s power; 5-7 are 3 woes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No datable events but can be true at anytime. p.92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Evil must be exposed for what it is–absolute wickedness. p. 108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11:19-15:4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Drama of History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Seven visions of cosmic conflict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The temple in heaven opens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Perennial spiritual conflict of history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Seven visions are oddly static; an ongoing battle. p.121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 dirty="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Spiritual deliverance by Christ is the real Exodus!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15:5-16:21</a:t>
                      </a:r>
                    </a:p>
                    <a:p>
                      <a:pPr lvl="0" defTabSz="914400"/>
                      <a:r>
                        <a:rPr b="1" spc="-90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Punishment</a:t>
                      </a:r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 for World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Seven bowls poured out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Tabernacle of testimony in heaven opens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dirty="0"/>
                        <a:t>Babylon’s </a:t>
                      </a:r>
                      <a:r>
                        <a:rPr sz="2000" dirty="0" smtClean="0"/>
                        <a:t>career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The plagues from the bowls are total; no more time for repentance. p.144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Classic horror: Finding oneself locked in with what you fear. p.143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R w="6350">
                      <a:solidFill>
                        <a:srgbClr val="53585F"/>
                      </a:solidFill>
                      <a:miter lim="400000"/>
                    </a:lnR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dirty="0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17:1-19:10</a:t>
                      </a:r>
                    </a:p>
                    <a:p>
                      <a:pPr lvl="0" defTabSz="914400"/>
                      <a:r>
                        <a:rPr b="1" dirty="0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Babylon the </a:t>
                      </a:r>
                      <a:r>
                        <a:rPr lang="en-US" b="1" dirty="0" smtClean="0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Great</a:t>
                      </a:r>
                      <a:endParaRPr b="1" dirty="0">
                        <a:solidFill>
                          <a:srgbClr val="53585F"/>
                        </a:solidFill>
                        <a:latin typeface="Copperplate"/>
                        <a:ea typeface="Copperplate"/>
                        <a:cs typeface="Copperplate"/>
                        <a:sym typeface="Copperplate"/>
                      </a:endParaRP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6350">
                      <a:solidFill>
                        <a:srgbClr val="53585F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Seven words of justice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dirty="0"/>
                        <a:t>Angel shows John the </a:t>
                      </a:r>
                      <a:r>
                        <a:rPr lang="en-US" sz="2000" dirty="0" smtClean="0"/>
                        <a:t>prostitute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dirty="0" smtClean="0"/>
                        <a:t>Babylon’s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sz="2000" dirty="0" smtClean="0"/>
                        <a:t>destruction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Babylon’s career is brought to ruin and successor introduced. p.141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Openness to these mighty words brings us to our knees–worship. p.174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19:11-21:8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Drama Behind History</a:t>
                      </a:r>
                    </a:p>
                  </a:txBody>
                  <a:tcPr marL="50800" marR="50800" marT="50800" marB="50800" anchor="ctr" horzOverflow="overflow">
                    <a:lnT w="6350">
                      <a:solidFill>
                        <a:srgbClr val="53585F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985855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21:9-22:19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Jerusalem the Bride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51" name="Shape 51"/>
          <p:cNvSpPr/>
          <p:nvPr/>
        </p:nvSpPr>
        <p:spPr>
          <a:xfrm>
            <a:off x="4020308" y="96453"/>
            <a:ext cx="4443252" cy="492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spcBef>
                <a:spcPts val="400"/>
              </a:spcBef>
              <a:defRPr sz="2800" b="1">
                <a:solidFill>
                  <a:srgbClr val="1D1C1F"/>
                </a:solidFill>
                <a:uFill>
                  <a:solidFill>
                    <a:srgbClr val="1D1C1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defTabSz="91440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1D1C1F"/>
                </a:solidFill>
                <a:uFill>
                  <a:solidFill>
                    <a:srgbClr val="1D1C1F"/>
                  </a:solidFill>
                </a:uFill>
              </a:rPr>
              <a:t>The 8 Scenes of Revelation</a:t>
            </a:r>
          </a:p>
        </p:txBody>
      </p:sp>
    </p:spTree>
    <p:extLst>
      <p:ext uri="{BB962C8B-B14F-4D97-AF65-F5344CB8AC3E}">
        <p14:creationId xmlns:p14="http://schemas.microsoft.com/office/powerpoint/2010/main" val="398205005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How strong is the pull of economic/social security in your life? What are you willing to compromise to remain “safe”?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How can we appropriately “come out of Babylon” without isolating or leaving the world altogether?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(1 Peter 1:1, 2:11, 5:13)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This week read </a:t>
            </a:r>
            <a:r>
              <a:rPr lang="en-US" sz="4400" b="1" dirty="0" smtClean="0"/>
              <a:t>Revelation 19:11-21:8 </a:t>
            </a:r>
            <a:r>
              <a:rPr lang="en-US" sz="4400" dirty="0" smtClean="0"/>
              <a:t>to be ready for discussion of scene 7 next week!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43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le 47"/>
          <p:cNvGraphicFramePr/>
          <p:nvPr>
            <p:extLst>
              <p:ext uri="{D42A27DB-BD31-4B8C-83A1-F6EECF244321}">
                <p14:modId xmlns:p14="http://schemas.microsoft.com/office/powerpoint/2010/main" val="3656354300"/>
              </p:ext>
            </p:extLst>
          </p:nvPr>
        </p:nvGraphicFramePr>
        <p:xfrm>
          <a:off x="101598" y="589345"/>
          <a:ext cx="12903202" cy="996756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84707"/>
                <a:gridCol w="1636156"/>
                <a:gridCol w="1963211"/>
                <a:gridCol w="2179782"/>
                <a:gridCol w="2179782"/>
                <a:gridCol w="2179782"/>
                <a:gridCol w="2179782"/>
              </a:tblGrid>
              <a:tr h="809853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sym typeface="Helvetica"/>
                        </a:rPr>
                        <a:t>#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sym typeface="Helvetica"/>
                        </a:rPr>
                        <a:t>Scenes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7 Settings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Opening scene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Summary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Special focus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300" b="1">
                          <a:solidFill>
                            <a:srgbClr val="FFFFFF"/>
                          </a:solidFill>
                          <a:sym typeface="Helvetica"/>
                        </a:rPr>
                        <a:t>Key thought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148146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1:19-3:22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Church in the World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dirty="0"/>
                        <a:t>Seven </a:t>
                      </a:r>
                      <a:r>
                        <a:rPr sz="2000" dirty="0" smtClean="0"/>
                        <a:t>letters</a:t>
                      </a:r>
                      <a:r>
                        <a:rPr lang="en-US" sz="2000" dirty="0" smtClean="0"/>
                        <a:t> </a:t>
                      </a:r>
                      <a:r>
                        <a:rPr sz="2000" dirty="0" smtClean="0"/>
                        <a:t>dictated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John turns to see who is speaking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Christ speaks to the 7 churches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7 commonalities with pointed differences.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Cure for lukewarmness?Readmit the excluded Christ! p.58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148146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4:1-8:1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Suffering for Church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Seven seals opened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A door in heaven opens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God’s power (4-5); woes in history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Seals will not be opened until chapter. 6. p.66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Christ’s explanation of history makes it full of meaning. p.69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391511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8:2-11:18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Warnings for World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dirty="0"/>
                        <a:t>Seven </a:t>
                      </a:r>
                      <a:r>
                        <a:rPr sz="2000" dirty="0" smtClean="0"/>
                        <a:t>trumpets</a:t>
                      </a:r>
                      <a:r>
                        <a:rPr lang="en-US" sz="2000" dirty="0" smtClean="0"/>
                        <a:t> </a:t>
                      </a:r>
                      <a:r>
                        <a:rPr sz="2000" dirty="0" smtClean="0"/>
                        <a:t>sounded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Angels with trumpets appear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#1-4 prove God’s power; 5-7 are 3 woes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No datable events but can be true at anytime. p.92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Evil must be exposed for what it is–absolute wickedness. p. 108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148146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11:19-15:4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Drama of History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Seven visions of cosmic conflict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The temple in heaven opens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Perennial spiritual conflict of history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Seven visions are oddly static; an ongoing battle. p.121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Spiritual deliverance by Christ is the real Exodus!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148146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15:5-16:21</a:t>
                      </a:r>
                    </a:p>
                    <a:p>
                      <a:pPr lvl="0" defTabSz="914400"/>
                      <a:r>
                        <a:rPr b="1" spc="-90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Punishment</a:t>
                      </a:r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 for World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Seven bowls poured out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Tabernacle of testimony in heaven opens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dirty="0"/>
                        <a:t>Babylon’s </a:t>
                      </a:r>
                      <a:r>
                        <a:rPr sz="2000" dirty="0" smtClean="0"/>
                        <a:t>career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The plagues from the bowls are total; no more time for repentance. p.144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rPr>
                        <a:t>Classic horror: Finding oneself locked in with what you fear. p.143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1982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R w="6350">
                      <a:solidFill>
                        <a:srgbClr val="53585F"/>
                      </a:solidFill>
                      <a:miter lim="400000"/>
                    </a:lnR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dirty="0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17:1-19:10</a:t>
                      </a:r>
                    </a:p>
                    <a:p>
                      <a:pPr lvl="0" defTabSz="914400"/>
                      <a:r>
                        <a:rPr b="1" dirty="0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Babylon the </a:t>
                      </a:r>
                      <a:r>
                        <a:rPr lang="en-US" b="1" dirty="0" smtClean="0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Great</a:t>
                      </a:r>
                      <a:endParaRPr b="1" dirty="0">
                        <a:solidFill>
                          <a:srgbClr val="53585F"/>
                        </a:solidFill>
                        <a:latin typeface="Copperplate"/>
                        <a:ea typeface="Copperplate"/>
                        <a:cs typeface="Copperplate"/>
                        <a:sym typeface="Copperplate"/>
                      </a:endParaRP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  <a:lnR w="6350">
                      <a:solidFill>
                        <a:srgbClr val="53585F"/>
                      </a:solidFill>
                      <a:miter lim="400000"/>
                    </a:lnR>
                    <a:lnT w="6350">
                      <a:solidFill>
                        <a:srgbClr val="53585F"/>
                      </a:solidFill>
                      <a:miter lim="400000"/>
                    </a:lnT>
                    <a:lnB w="6350">
                      <a:solidFill>
                        <a:srgbClr val="53585F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53585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1209653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19:11-21:8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Drama Behind History</a:t>
                      </a:r>
                    </a:p>
                  </a:txBody>
                  <a:tcPr marL="50800" marR="50800" marT="50800" marB="50800" anchor="ctr" horzOverflow="overflow">
                    <a:lnT w="6350">
                      <a:solidFill>
                        <a:srgbClr val="53585F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981982">
                <a:tc>
                  <a:txBody>
                    <a:bodyPr/>
                    <a:lstStyle/>
                    <a:p>
                      <a:pPr lvl="0" defTabSz="914400"/>
                      <a:r>
                        <a:rPr sz="28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21:9-22:19</a:t>
                      </a:r>
                    </a:p>
                    <a:p>
                      <a:pPr lvl="0" defTabSz="914400"/>
                      <a:r>
                        <a:rPr b="1">
                          <a:solidFill>
                            <a:srgbClr val="53585F"/>
                          </a:solidFill>
                          <a:latin typeface="Copperplate"/>
                          <a:ea typeface="Copperplate"/>
                          <a:cs typeface="Copperplate"/>
                          <a:sym typeface="Copperplate"/>
                        </a:rPr>
                        <a:t>Jerusalem the Bride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C6E8F9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700">
                          <a:solidFill>
                            <a:srgbClr val="53585F"/>
                          </a:solidFill>
                          <a:latin typeface="Helvetica Condensed Medium"/>
                          <a:ea typeface="Helvetica Condensed Medium"/>
                          <a:cs typeface="Helvetica Condensed Medium"/>
                          <a:sym typeface="Helvetica Condensed Medium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48" name="Shape 48"/>
          <p:cNvSpPr/>
          <p:nvPr/>
        </p:nvSpPr>
        <p:spPr>
          <a:xfrm>
            <a:off x="4020308" y="96453"/>
            <a:ext cx="4443252" cy="492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spcBef>
                <a:spcPts val="400"/>
              </a:spcBef>
              <a:defRPr sz="2800" b="1">
                <a:solidFill>
                  <a:srgbClr val="1D1C1F"/>
                </a:solidFill>
                <a:uFill>
                  <a:solidFill>
                    <a:srgbClr val="1D1C1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defTabSz="91440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1D1C1F"/>
                </a:solidFill>
                <a:uFill>
                  <a:solidFill>
                    <a:srgbClr val="1D1C1F"/>
                  </a:solidFill>
                </a:uFill>
              </a:rPr>
              <a:t>The 8 Scenes of Revelation</a:t>
            </a:r>
          </a:p>
        </p:txBody>
      </p:sp>
    </p:spTree>
    <p:extLst>
      <p:ext uri="{BB962C8B-B14F-4D97-AF65-F5344CB8AC3E}">
        <p14:creationId xmlns:p14="http://schemas.microsoft.com/office/powerpoint/2010/main" val="208198037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“Then</a:t>
            </a:r>
            <a:r>
              <a:rPr lang="en-US" sz="3600" dirty="0"/>
              <a:t> one of the seven angels who had the seven bowls came and said to me, “Come, I will show you the judgment of the great </a:t>
            </a:r>
            <a:r>
              <a:rPr lang="en-US" sz="3600" dirty="0" smtClean="0"/>
              <a:t>prostitute…”</a:t>
            </a:r>
            <a:r>
              <a:rPr lang="en-US" sz="3600" dirty="0" smtClean="0">
                <a:latin typeface="+mn-lt"/>
              </a:rPr>
              <a:t>(Rev</a:t>
            </a:r>
            <a:r>
              <a:rPr lang="en-US" sz="3600" dirty="0" smtClean="0">
                <a:latin typeface="+mn-lt"/>
              </a:rPr>
              <a:t>. </a:t>
            </a:r>
            <a:r>
              <a:rPr lang="en-US" sz="3600" dirty="0" smtClean="0">
                <a:latin typeface="+mn-lt"/>
              </a:rPr>
              <a:t>17:1)</a:t>
            </a:r>
            <a:endParaRPr lang="en-US" sz="3600" dirty="0" smtClean="0">
              <a:latin typeface="+mn-lt"/>
            </a:endParaRPr>
          </a:p>
          <a:p>
            <a:pPr marL="0" indent="0">
              <a:buNone/>
            </a:pPr>
            <a:endParaRPr lang="en-US" sz="3600" dirty="0" smtClean="0">
              <a:latin typeface="+mn-lt"/>
            </a:endParaRPr>
          </a:p>
          <a:p>
            <a:r>
              <a:rPr lang="en-US" dirty="0" smtClean="0"/>
              <a:t>Further development of bowls 6 (Euphrates dries up) and 7 (earthquake &amp; hail - judgement complete)</a:t>
            </a:r>
            <a:endParaRPr lang="en-US" dirty="0" smtClean="0"/>
          </a:p>
          <a:p>
            <a:r>
              <a:rPr lang="en-US" dirty="0" smtClean="0"/>
              <a:t>John’s guide in chapter 17 is one of the angels with the 7 bowls.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r>
              <a:rPr lang="en-US" dirty="0" smtClean="0"/>
              <a:t>Symbolic woman, “Babylon the great, mother of prostitutes and of earth’s abominations.”</a:t>
            </a:r>
          </a:p>
          <a:p>
            <a:pPr lvl="1"/>
            <a:r>
              <a:rPr lang="en-US" dirty="0" smtClean="0"/>
              <a:t>Extravagant dress and drunkenness </a:t>
            </a:r>
            <a:endParaRPr lang="en-US" dirty="0" smtClean="0"/>
          </a:p>
          <a:p>
            <a:pPr lvl="1"/>
            <a:r>
              <a:rPr lang="en-US" dirty="0" smtClean="0"/>
              <a:t>John marvels at the sight of the great prostitute</a:t>
            </a:r>
            <a:endParaRPr lang="en-US" dirty="0" smtClean="0"/>
          </a:p>
          <a:p>
            <a:r>
              <a:rPr lang="en-US" dirty="0" smtClean="0"/>
              <a:t>The history of Babylon</a:t>
            </a:r>
          </a:p>
          <a:p>
            <a:pPr lvl="1"/>
            <a:r>
              <a:rPr lang="en-US" dirty="0" smtClean="0"/>
              <a:t>Nimrod (Gen. 10:8-10)</a:t>
            </a:r>
          </a:p>
          <a:p>
            <a:pPr lvl="1"/>
            <a:r>
              <a:rPr lang="en-US" dirty="0" smtClean="0"/>
              <a:t>The Tower (Gen. 11:1-9)</a:t>
            </a:r>
          </a:p>
          <a:p>
            <a:pPr lvl="1"/>
            <a:r>
              <a:rPr lang="en-US" dirty="0" smtClean="0"/>
              <a:t>Instrument of judgement (Jer. 21:2-10, 25:8-11)</a:t>
            </a:r>
          </a:p>
          <a:p>
            <a:pPr lvl="1"/>
            <a:r>
              <a:rPr lang="en-US" dirty="0" smtClean="0"/>
              <a:t>Exile of Israel (Dan. 1:1-7)</a:t>
            </a:r>
            <a:endParaRPr lang="en-US" dirty="0" smtClean="0"/>
          </a:p>
          <a:p>
            <a:r>
              <a:rPr lang="en-US" dirty="0" smtClean="0"/>
              <a:t>Babylon contrasted with Jerusalem and in direct opposition to the saints.</a:t>
            </a:r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does Babylon symbolize?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3600" i="1" dirty="0" smtClean="0">
              <a:latin typeface="+mn-lt"/>
              <a:cs typeface="Helvetica" pitchFamily="34" charset="0"/>
            </a:endParaRPr>
          </a:p>
          <a:p>
            <a:pPr marL="457200" lvl="1" indent="0" algn="ctr">
              <a:buNone/>
            </a:pPr>
            <a:r>
              <a:rPr lang="en-US" sz="3600" i="1" dirty="0" smtClean="0">
                <a:latin typeface="+mn-lt"/>
                <a:cs typeface="Helvetica" pitchFamily="34" charset="0"/>
              </a:rPr>
              <a:t>Babylon stands for…world power in opposition to God – the empire where God’s people live in exile</a:t>
            </a:r>
          </a:p>
          <a:p>
            <a:pPr marL="457200" lvl="1" indent="0" algn="ctr">
              <a:buNone/>
            </a:pPr>
            <a:endParaRPr lang="en-US" sz="3600" i="1" dirty="0">
              <a:latin typeface="+mn-lt"/>
              <a:cs typeface="Helvetica" pitchFamily="34" charset="0"/>
            </a:endParaRPr>
          </a:p>
          <a:p>
            <a:pPr marL="457200" lvl="1" indent="0" algn="ctr">
              <a:buNone/>
            </a:pPr>
            <a:r>
              <a:rPr lang="en-US" sz="2400" i="1" dirty="0" smtClean="0">
                <a:latin typeface="+mn-lt"/>
                <a:cs typeface="Helvetica" pitchFamily="34" charset="0"/>
              </a:rPr>
              <a:t>IVP Dictionary of Biblical Imagery</a:t>
            </a:r>
            <a:endParaRPr lang="en-US" sz="2400" i="1" dirty="0" smtClean="0">
              <a:latin typeface="+mn-lt"/>
              <a:cs typeface="Helvetica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Beast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r>
              <a:rPr lang="en-US" dirty="0" smtClean="0"/>
              <a:t>Tries to mimic God in order to deceive the world</a:t>
            </a:r>
          </a:p>
          <a:p>
            <a:endParaRPr lang="en-US" dirty="0" smtClean="0"/>
          </a:p>
          <a:p>
            <a:r>
              <a:rPr lang="en-US" dirty="0" smtClean="0"/>
              <a:t>The seven heads of the beast are further identified as mountains and kings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10 horns are identified as kings as well</a:t>
            </a:r>
          </a:p>
          <a:p>
            <a:pPr lvl="1"/>
            <a:r>
              <a:rPr lang="en-US" dirty="0" smtClean="0"/>
              <a:t>The horns seem to be on the seventh head</a:t>
            </a:r>
          </a:p>
          <a:p>
            <a:pPr lvl="1"/>
            <a:r>
              <a:rPr lang="en-US" dirty="0" smtClean="0"/>
              <a:t>Symbolize universal power briefly given to the Beast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1828800"/>
            <a:ext cx="10667999" cy="7696200"/>
          </a:xfrm>
        </p:spPr>
        <p:txBody>
          <a:bodyPr>
            <a:normAutofit/>
          </a:bodyPr>
          <a:lstStyle/>
          <a:p>
            <a:r>
              <a:rPr lang="en-US" dirty="0" smtClean="0"/>
              <a:t>The Beast and his allies turn against Babylon. </a:t>
            </a:r>
            <a:r>
              <a:rPr lang="en-US" i="1" dirty="0" smtClean="0"/>
              <a:t>“They will make her desolate and naked, and devour her flesh and burn her up with fire.” (17:16)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Throughout the scene God has remained in control though Babylon and the Beast seem to have the power. </a:t>
            </a:r>
            <a:endParaRPr lang="en-US" dirty="0" smtClean="0"/>
          </a:p>
          <a:p>
            <a:pPr marL="0" indent="0">
              <a:buNone/>
            </a:pPr>
            <a:endParaRPr lang="en-US" sz="3600" i="1" dirty="0">
              <a:latin typeface="+mn-lt"/>
              <a:cs typeface="Helvetica" pitchFamily="34" charset="0"/>
            </a:endParaRPr>
          </a:p>
          <a:p>
            <a:pPr marL="0" indent="0">
              <a:buNone/>
            </a:pPr>
            <a:r>
              <a:rPr lang="en-US" sz="3600" i="1" dirty="0" smtClean="0">
                <a:latin typeface="+mn-lt"/>
                <a:cs typeface="Helvetica" pitchFamily="34" charset="0"/>
              </a:rPr>
              <a:t>For God has put it into their hearts to carry out his purpose…until the word of God are fulfilled. </a:t>
            </a:r>
            <a:r>
              <a:rPr lang="en-US" dirty="0" smtClean="0"/>
              <a:t>(Rev. 17:17)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Babylon’s Judgement Unveiled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r>
              <a:rPr lang="en-US" dirty="0" smtClean="0"/>
              <a:t>Fall of Babylon announced</a:t>
            </a:r>
          </a:p>
          <a:p>
            <a:pPr lvl="1"/>
            <a:r>
              <a:rPr lang="en-US" dirty="0" smtClean="0"/>
              <a:t>Similarities between prophecies about the end of historical Babylon</a:t>
            </a:r>
          </a:p>
          <a:p>
            <a:pPr lvl="1"/>
            <a:r>
              <a:rPr lang="en-US" dirty="0" smtClean="0"/>
              <a:t>The nations have exchanged worship for Almighty God for economic security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“I </a:t>
            </a:r>
            <a:r>
              <a:rPr lang="en-US" i="1" dirty="0"/>
              <a:t>will send to Babylon </a:t>
            </a:r>
            <a:r>
              <a:rPr lang="en-US" i="1" dirty="0" smtClean="0"/>
              <a:t>winnowers, and</a:t>
            </a:r>
            <a:r>
              <a:rPr lang="en-US" i="1" dirty="0"/>
              <a:t> they shall winnow </a:t>
            </a:r>
            <a:r>
              <a:rPr lang="en-US" i="1" dirty="0" smtClean="0"/>
              <a:t>her, and </a:t>
            </a:r>
            <a:r>
              <a:rPr lang="en-US" i="1" dirty="0"/>
              <a:t>they shall empty her </a:t>
            </a:r>
            <a:r>
              <a:rPr lang="en-US" i="1" dirty="0" smtClean="0"/>
              <a:t>land, when </a:t>
            </a:r>
            <a:r>
              <a:rPr lang="en-US" i="1" dirty="0"/>
              <a:t>they come against her from every </a:t>
            </a:r>
            <a:r>
              <a:rPr lang="en-US" i="1" dirty="0" smtClean="0"/>
              <a:t>side on </a:t>
            </a:r>
            <a:r>
              <a:rPr lang="en-US" i="1" dirty="0"/>
              <a:t>the day of trouble</a:t>
            </a:r>
            <a:r>
              <a:rPr lang="en-US" i="1" dirty="0" smtClean="0"/>
              <a:t>.” </a:t>
            </a:r>
          </a:p>
          <a:p>
            <a:pPr marL="0" indent="0" algn="ctr">
              <a:buNone/>
            </a:pPr>
            <a:r>
              <a:rPr lang="en-US" dirty="0" smtClean="0"/>
              <a:t>Jer. 51:2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Babylon’s Judgement Unveiled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1800" y="2286000"/>
            <a:ext cx="10667999" cy="7239000"/>
          </a:xfrm>
        </p:spPr>
        <p:txBody>
          <a:bodyPr>
            <a:normAutofit/>
          </a:bodyPr>
          <a:lstStyle/>
          <a:p>
            <a:r>
              <a:rPr lang="en-US" dirty="0" smtClean="0"/>
              <a:t>Lament for Babylon</a:t>
            </a:r>
          </a:p>
          <a:p>
            <a:pPr lvl="1"/>
            <a:r>
              <a:rPr lang="en-US" dirty="0" smtClean="0"/>
              <a:t>“Come out of her, my people”; Isa. 52:11</a:t>
            </a:r>
          </a:p>
          <a:p>
            <a:pPr lvl="1"/>
            <a:r>
              <a:rPr lang="en-US" dirty="0" smtClean="0"/>
              <a:t>The kings, merchants and seafaring men of the nations weep, wail and mourn at Babylon’s destruction</a:t>
            </a:r>
          </a:p>
          <a:p>
            <a:pPr lvl="1"/>
            <a:r>
              <a:rPr lang="en-US" dirty="0" smtClean="0"/>
              <a:t>The end comes quickly much like the historical city’s fall (Dan. 5)</a:t>
            </a:r>
          </a:p>
          <a:p>
            <a:pPr lvl="1"/>
            <a:endParaRPr lang="en-US" dirty="0"/>
          </a:p>
          <a:p>
            <a:r>
              <a:rPr lang="en-US" dirty="0" smtClean="0"/>
              <a:t>Judgement on behalf of the saints</a:t>
            </a:r>
          </a:p>
          <a:p>
            <a:pPr lvl="1"/>
            <a:r>
              <a:rPr lang="en-US" i="1" dirty="0" smtClean="0"/>
              <a:t>“Rejoice over her” </a:t>
            </a:r>
            <a:r>
              <a:rPr lang="en-US" dirty="0" smtClean="0"/>
              <a:t>(Rev. 18:20)</a:t>
            </a:r>
          </a:p>
          <a:p>
            <a:pPr lvl="1"/>
            <a:r>
              <a:rPr lang="en-US" dirty="0" smtClean="0"/>
              <a:t>Pride, Deception and Persecution of the saints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59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1032</Words>
  <Application>Microsoft Office PowerPoint</Application>
  <PresentationFormat>Custom</PresentationFormat>
  <Paragraphs>196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White</vt:lpstr>
      <vt:lpstr>Custom Design</vt:lpstr>
      <vt:lpstr>PowerPoint Presentation</vt:lpstr>
      <vt:lpstr>PowerPoint Presentation</vt:lpstr>
      <vt:lpstr>A Closer Look </vt:lpstr>
      <vt:lpstr>The Woman</vt:lpstr>
      <vt:lpstr>What does Babylon symbolize?</vt:lpstr>
      <vt:lpstr>The Beast</vt:lpstr>
      <vt:lpstr>Destruction</vt:lpstr>
      <vt:lpstr>Babylon’s Judgement Unveiled</vt:lpstr>
      <vt:lpstr>Babylon’s Judgement Unveiled</vt:lpstr>
      <vt:lpstr>Heaven’s Response</vt:lpstr>
      <vt:lpstr>PowerPoint Presentation</vt:lpstr>
      <vt:lpstr>Discussion Questions</vt:lpstr>
      <vt:lpstr>Reading Reminder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Jesse&amp;Em</dc:creator>
  <cp:lastModifiedBy>McLaughlin</cp:lastModifiedBy>
  <cp:revision>25</cp:revision>
  <dcterms:modified xsi:type="dcterms:W3CDTF">2015-11-01T13:24:19Z</dcterms:modified>
</cp:coreProperties>
</file>